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TRY Minal" initials="MM" lastIdx="3" clrIdx="0">
    <p:extLst>
      <p:ext uri="{19B8F6BF-5375-455C-9EA6-DF929625EA0E}">
        <p15:presenceInfo xmlns:p15="http://schemas.microsoft.com/office/powerpoint/2012/main" userId="S-1-5-21-2124760015-1411717758-1302595720-795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4708"/>
    <a:srgbClr val="C0504D"/>
    <a:srgbClr val="E6B8B7"/>
    <a:srgbClr val="D8E4BC"/>
    <a:srgbClr val="9BBB59"/>
    <a:srgbClr val="8BBCB2"/>
    <a:srgbClr val="839B2D"/>
    <a:srgbClr val="C35005"/>
    <a:srgbClr val="A28566"/>
    <a:srgbClr val="AE9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30" autoAdjust="0"/>
    <p:restoredTop sz="67231" autoAdjust="0"/>
  </p:normalViewPr>
  <p:slideViewPr>
    <p:cSldViewPr snapToGrid="0" showGuides="1">
      <p:cViewPr varScale="1">
        <p:scale>
          <a:sx n="75" d="100"/>
          <a:sy n="75" d="100"/>
        </p:scale>
        <p:origin x="165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7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4"/>
          </a:xfrm>
          <a:prstGeom prst="rect">
            <a:avLst/>
          </a:prstGeom>
        </p:spPr>
        <p:txBody>
          <a:bodyPr vert="horz" lIns="82562" tIns="41281" rIns="82562" bIns="41281" rtlCol="0" anchor="b"/>
          <a:lstStyle>
            <a:lvl1pPr algn="r">
              <a:defRPr sz="1100"/>
            </a:lvl1pPr>
          </a:lstStyle>
          <a:p>
            <a:fld id="{FB5D7FBD-83B4-470E-9314-610FFCE9B0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4717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82562" tIns="41281" rIns="82562" bIns="41281" rtlCol="0"/>
          <a:lstStyle>
            <a:lvl1pPr algn="l">
              <a:defRPr sz="1100"/>
            </a:lvl1pPr>
          </a:lstStyle>
          <a:p>
            <a:r>
              <a:rPr lang="en-US" dirty="0" smtClean="0"/>
              <a:t>FOR INTERNAL USE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82562" tIns="41281" rIns="82562" bIns="41281" rtlCol="0"/>
          <a:lstStyle>
            <a:lvl1pPr algn="r">
              <a:defRPr sz="1100"/>
            </a:lvl1pPr>
          </a:lstStyle>
          <a:p>
            <a:fld id="{C0B2297E-230C-4635-B460-CECF09601D14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2562" tIns="41281" rIns="82562" bIns="4128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82562" tIns="41281" rIns="82562" bIns="4128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4"/>
          </a:xfrm>
          <a:prstGeom prst="rect">
            <a:avLst/>
          </a:prstGeom>
        </p:spPr>
        <p:txBody>
          <a:bodyPr vert="horz" lIns="82562" tIns="41281" rIns="82562" bIns="41281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4"/>
          </a:xfrm>
          <a:prstGeom prst="rect">
            <a:avLst/>
          </a:prstGeom>
        </p:spPr>
        <p:txBody>
          <a:bodyPr vert="horz" lIns="82562" tIns="41281" rIns="82562" bIns="41281" rtlCol="0" anchor="b"/>
          <a:lstStyle>
            <a:lvl1pPr algn="r">
              <a:defRPr sz="1100"/>
            </a:lvl1pPr>
          </a:lstStyle>
          <a:p>
            <a:fld id="{37114DC3-E3E2-474A-B0A7-53FAA6810D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7570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Hi, I’m Martin Brown from the Oregon Dept. of Environmental Quality, and in</a:t>
            </a:r>
            <a:r>
              <a:rPr lang="en-US" baseline="0" dirty="0" smtClean="0"/>
              <a:t> this video I’m going to tell you about the questions and ideas behind the Waste Impact Calculator model. 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FOR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114DC3-E3E2-474A-B0A7-53FAA6810D4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86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FOR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114DC3-E3E2-474A-B0A7-53FAA6810D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4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WIC</a:t>
            </a:r>
            <a:r>
              <a:rPr lang="en-US" baseline="0" dirty="0" smtClean="0"/>
              <a:t> converts what we know about solid waste – how many tons of stuff are going to what sorts of places – and figures the life cycle environmental impacts for that stuff.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would you want to know that?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FOR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114DC3-E3E2-474A-B0A7-53FAA6810D4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51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You’ve probably heard a lot about the</a:t>
            </a:r>
            <a:r>
              <a:rPr lang="en-US" baseline="0" dirty="0" smtClean="0"/>
              <a:t> kind of things that are in solid waste or what you should do with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might have heard waste used in the same phrases with words like consumption, throwaway, recycling, pollution, etc. [word cloud]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might have heard advice like “recycle plastic straws” or “reduce food waste” and be wondering why it matters.</a:t>
            </a:r>
          </a:p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FOR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114DC3-E3E2-474A-B0A7-53FAA6810D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6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personally break the problems with waste down</a:t>
            </a:r>
            <a:r>
              <a:rPr lang="en-US" baseline="0" dirty="0" smtClean="0"/>
              <a:t> into two categories: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Direct effects of litter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Environmental impacts of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These are both real and important phenomena, but they are different.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FOR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114DC3-E3E2-474A-B0A7-53FAA6810D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0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</a:t>
            </a:r>
            <a:r>
              <a:rPr lang="en-US" baseline="0" dirty="0" smtClean="0"/>
              <a:t> EFFECTS OF LITTER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probably most of what you’ve heard about.  Plastic in the ocean.  Animals getting fouled, eating plastic,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happens because plastic gets in to the ocean.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Oregon, this is not really a problem.  The majority of plastic in the ocean comes from…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FOR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114DC3-E3E2-474A-B0A7-53FAA6810D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3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ENVIRONMENTAL</a:t>
            </a:r>
            <a:r>
              <a:rPr lang="en-US" baseline="0" dirty="0" smtClean="0"/>
              <a:t> IMPACTS OF MATERIALS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other way waste is bad is less obvious but just as important.  Whenever you’ve got waste, it represents a lot of stuff that has happened.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my glass jar.</a:t>
            </a:r>
          </a:p>
          <a:p>
            <a:r>
              <a:rPr lang="en-US" baseline="0" dirty="0" smtClean="0"/>
              <a:t>Mined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smtClean="0"/>
              <a:t>call this</a:t>
            </a:r>
            <a:endParaRPr lang="en-US" baseline="0" dirty="0" smtClean="0"/>
          </a:p>
          <a:p>
            <a:r>
              <a:rPr lang="en-US" baseline="0" dirty="0" smtClean="0"/>
              <a:t>THE MATERIALS LIFE CYCLE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FOR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114DC3-E3E2-474A-B0A7-53FAA6810D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44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FOR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114DC3-E3E2-474A-B0A7-53FAA6810D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5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14DC3-E3E2-474A-B0A7-53FAA6810D40}" type="slidenum">
              <a:rPr lang="en-US" smtClean="0"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FOR INTERNAL USE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65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FOR INTERNAL USE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114DC3-E3E2-474A-B0A7-53FAA6810D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8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 preferRelativeResize="0"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497" y="3499623"/>
            <a:ext cx="12356815" cy="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78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39041" cy="16002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67780" y="995364"/>
            <a:ext cx="510665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73858"/>
            <a:ext cx="4339041" cy="3695131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59143" y="6355598"/>
            <a:ext cx="152337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5A69446-7FC9-458A-B9CF-982E6A275615}" type="datetime5">
              <a:rPr lang="en-US" smtClean="0"/>
              <a:pPr/>
              <a:t>12-Feb-20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53800" y="6356352"/>
            <a:ext cx="698739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DA5641C-54BD-4C62-9281-36F8A3AC5E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31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2343"/>
            <a:ext cx="10515600" cy="490334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6356352"/>
            <a:ext cx="698739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DA5641C-54BD-4C62-9281-36F8A3AC5E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 preferRelativeResize="0"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408" y="953491"/>
            <a:ext cx="12356815" cy="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0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4349"/>
            <a:ext cx="4926106" cy="46323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588" y="1354349"/>
            <a:ext cx="4899212" cy="46323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53800" y="6356352"/>
            <a:ext cx="698739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DA5641C-54BD-4C62-9281-36F8A3AC5E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4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828"/>
            <a:ext cx="10515600" cy="88751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004373"/>
            <a:ext cx="5157787" cy="59582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767091"/>
            <a:ext cx="5157787" cy="4163976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004373"/>
            <a:ext cx="5183188" cy="59582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767091"/>
            <a:ext cx="5183188" cy="4163976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53800" y="6356352"/>
            <a:ext cx="698739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DA5641C-54BD-4C62-9281-36F8A3AC5E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408" y="953491"/>
            <a:ext cx="12356815" cy="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8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1"/>
            <a:ext cx="10515600" cy="877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800" y="6356352"/>
            <a:ext cx="698739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DA5641C-54BD-4C62-9281-36F8A3AC5E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04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53800" y="6356352"/>
            <a:ext cx="698739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DA5641C-54BD-4C62-9281-36F8A3AC5E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56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6356352"/>
            <a:ext cx="698739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DA5641C-54BD-4C62-9281-36F8A3AC5E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95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 smtClean="0"/>
              <a:t>Click to edit closing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closing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6356352"/>
            <a:ext cx="698739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DA5641C-54BD-4C62-9281-36F8A3AC5E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62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50829" y="6355598"/>
            <a:ext cx="153169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65865B0-6C7F-46CD-814F-072C0560D684}" type="datetime5">
              <a:rPr lang="en-US" smtClean="0"/>
              <a:pPr/>
              <a:t>12-Feb-20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53800" y="6356352"/>
            <a:ext cx="698739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DA5641C-54BD-4C62-9281-36F8A3AC5E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8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820"/>
            <a:ext cx="10515600" cy="863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88722"/>
            <a:ext cx="10515600" cy="4780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" y="6024033"/>
            <a:ext cx="671805" cy="671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4" y="6020363"/>
            <a:ext cx="676656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1" r:id="rId7"/>
    <p:sldLayoutId id="2147483659" r:id="rId8"/>
    <p:sldLayoutId id="2147483656" r:id="rId9"/>
    <p:sldLayoutId id="2147483657" r:id="rId10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Waste Impact Calculator: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Context and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 to reducing impacts over the materials life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641C-54BD-4C62-9281-36F8A3AC5EF8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0"/>
          <a:stretch/>
        </p:blipFill>
        <p:spPr>
          <a:xfrm>
            <a:off x="923847" y="1936210"/>
            <a:ext cx="10058400" cy="492179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30" y="4460569"/>
            <a:ext cx="3126896" cy="2078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7136" r="3013" b="8927"/>
          <a:stretch/>
        </p:blipFill>
        <p:spPr>
          <a:xfrm>
            <a:off x="405585" y="1200240"/>
            <a:ext cx="5418059" cy="2709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98" y="1786024"/>
            <a:ext cx="4942735" cy="38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Waste Impact Calculator </a:t>
            </a:r>
            <a:br>
              <a:rPr lang="en-US" dirty="0" smtClean="0"/>
            </a:br>
            <a:r>
              <a:rPr lang="en-US" dirty="0" smtClean="0"/>
              <a:t>bridges the gap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53799" y="6356350"/>
            <a:ext cx="698739" cy="365125"/>
          </a:xfrm>
          <a:prstGeom prst="rect">
            <a:avLst/>
          </a:prstGeom>
        </p:spPr>
        <p:txBody>
          <a:bodyPr/>
          <a:lstStyle/>
          <a:p>
            <a:fld id="{7DA5641C-54BD-4C62-9281-36F8A3AC5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5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1"/>
          <a:stretch/>
        </p:blipFill>
        <p:spPr>
          <a:xfrm>
            <a:off x="1297235" y="1944546"/>
            <a:ext cx="10058400" cy="49134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Idea: use solid waste data to calculate impacts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641C-54BD-4C62-9281-36F8A3AC5EF8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59"/>
          <a:stretch/>
        </p:blipFill>
        <p:spPr>
          <a:xfrm>
            <a:off x="1299071" y="3800855"/>
            <a:ext cx="10054728" cy="30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3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320" t="21486" r="2147" b="7357"/>
          <a:stretch/>
        </p:blipFill>
        <p:spPr>
          <a:xfrm>
            <a:off x="5257800" y="2094955"/>
            <a:ext cx="5947237" cy="362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644568"/>
            <a:ext cx="5967592" cy="431206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Here’s the basic idea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9320" t="21486" r="47240" b="7357"/>
          <a:stretch/>
        </p:blipFill>
        <p:spPr>
          <a:xfrm>
            <a:off x="5830605" y="1855075"/>
            <a:ext cx="2532345" cy="36218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0525" y="1230267"/>
            <a:ext cx="3981450" cy="4726367"/>
          </a:xfrm>
        </p:spPr>
        <p:txBody>
          <a:bodyPr/>
          <a:lstStyle/>
          <a:p>
            <a:r>
              <a:rPr lang="en-US" dirty="0" smtClean="0"/>
              <a:t>You start with solid waste data</a:t>
            </a:r>
          </a:p>
          <a:p>
            <a:r>
              <a:rPr lang="en-US" dirty="0" smtClean="0"/>
              <a:t>The calculator changes it into impacts</a:t>
            </a:r>
          </a:p>
          <a:p>
            <a:r>
              <a:rPr lang="en-US" dirty="0" smtClean="0"/>
              <a:t>The calculator lets you come up with alternative ways of managing solid waste and estimate their impacts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7966" r="33883"/>
          <a:stretch/>
        </p:blipFill>
        <p:spPr>
          <a:xfrm>
            <a:off x="5810250" y="2942140"/>
            <a:ext cx="3362325" cy="30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20"/>
    </mc:Choice>
    <mc:Fallback xmlns="">
      <p:transition spd="slow" advTm="40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try it!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53799" y="6356350"/>
            <a:ext cx="698739" cy="365125"/>
          </a:xfrm>
          <a:prstGeom prst="rect">
            <a:avLst/>
          </a:prstGeom>
        </p:spPr>
        <p:txBody>
          <a:bodyPr/>
          <a:lstStyle/>
          <a:p>
            <a:fld id="{7DA5641C-54BD-4C62-9281-36F8A3AC5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Important things to remember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53799" y="6356350"/>
            <a:ext cx="698739" cy="365125"/>
          </a:xfrm>
          <a:prstGeom prst="rect">
            <a:avLst/>
          </a:prstGeom>
        </p:spPr>
        <p:txBody>
          <a:bodyPr/>
          <a:lstStyle/>
          <a:p>
            <a:fld id="{7DA5641C-54BD-4C62-9281-36F8A3AC5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6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Solid waste represents &lt; half the impact of materials!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641C-54BD-4C62-9281-36F8A3AC5EF8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67" y="1150341"/>
            <a:ext cx="4499344" cy="55711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57" y="1118117"/>
            <a:ext cx="3737396" cy="56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0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scale of non-waste accumulation can be astounding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641C-54BD-4C62-9281-36F8A3AC5EF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76" y="1561414"/>
            <a:ext cx="10058400" cy="42787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0764" y="1124125"/>
            <a:ext cx="970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Growth of urban infrastructure in Japan (from </a:t>
            </a:r>
            <a:r>
              <a:rPr lang="en-US" sz="1400" dirty="0" err="1" smtClean="0"/>
              <a:t>Tanikawa</a:t>
            </a:r>
            <a:r>
              <a:rPr lang="en-US" sz="1400" dirty="0" smtClean="0"/>
              <a:t> et al, </a:t>
            </a:r>
            <a:r>
              <a:rPr lang="en-US" sz="1400" i="1" dirty="0" smtClean="0"/>
              <a:t>Journal of Industrial Ecology</a:t>
            </a:r>
            <a:r>
              <a:rPr lang="en-US" sz="1400" dirty="0" smtClean="0"/>
              <a:t> 19:778-791)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49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 are lots of ways to reduce the impacts of stuff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1"/>
          <a:stretch/>
        </p:blipFill>
        <p:spPr>
          <a:xfrm>
            <a:off x="1295399" y="1701478"/>
            <a:ext cx="10058400" cy="51565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641C-54BD-4C62-9281-36F8A3AC5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9" y="-1245135"/>
            <a:ext cx="12371296" cy="82409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8315" y="2093719"/>
            <a:ext cx="7341329" cy="223147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Thanks!</a:t>
            </a:r>
            <a:b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Martin.Brown@state.or.us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408820" y="6355596"/>
            <a:ext cx="2979821" cy="365125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353799" y="6356350"/>
            <a:ext cx="698739" cy="365125"/>
          </a:xfrm>
          <a:prstGeom prst="rect">
            <a:avLst/>
          </a:prstGeom>
        </p:spPr>
        <p:txBody>
          <a:bodyPr/>
          <a:lstStyle/>
          <a:p>
            <a:fld id="{7DA5641C-54BD-4C62-9281-36F8A3AC5EF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6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641C-54BD-4C62-9281-36F8A3AC5E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98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641C-54BD-4C62-9281-36F8A3AC5EF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641C-54BD-4C62-9281-36F8A3AC5E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8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641C-54BD-4C62-9281-36F8A3AC5E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6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641C-54BD-4C62-9281-36F8A3AC5EF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70" y="-1279318"/>
            <a:ext cx="12371296" cy="82409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728" y="854580"/>
            <a:ext cx="5913690" cy="3213219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Intro to the Waste Impact Calculator</a:t>
            </a:r>
            <a:b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</a:b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348999" y="6321413"/>
            <a:ext cx="2979821" cy="365125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293978" y="6322167"/>
            <a:ext cx="698739" cy="365125"/>
          </a:xfrm>
          <a:prstGeom prst="rect">
            <a:avLst/>
          </a:prstGeom>
        </p:spPr>
        <p:txBody>
          <a:bodyPr/>
          <a:lstStyle/>
          <a:p>
            <a:fld id="{7DA5641C-54BD-4C62-9281-36F8A3AC5E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change in perspective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managing solid waste…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641C-54BD-4C62-9281-36F8A3AC5EF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7" y="1085022"/>
            <a:ext cx="3710363" cy="24970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59"/>
          <a:stretch/>
        </p:blipFill>
        <p:spPr>
          <a:xfrm>
            <a:off x="1066800" y="3800474"/>
            <a:ext cx="100584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0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EQ-M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48F79"/>
      </a:accent1>
      <a:accent2>
        <a:srgbClr val="23769A"/>
      </a:accent2>
      <a:accent3>
        <a:srgbClr val="3AAFBD"/>
      </a:accent3>
      <a:accent4>
        <a:srgbClr val="B1CA54"/>
      </a:accent4>
      <a:accent5>
        <a:srgbClr val="F57F32"/>
      </a:accent5>
      <a:accent6>
        <a:srgbClr val="FAB38B"/>
      </a:accent6>
      <a:hlink>
        <a:srgbClr val="5F5F5F"/>
      </a:hlink>
      <a:folHlink>
        <a:srgbClr val="C0C0C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rgbClr val="6E84A2"/>
          </a:solidFill>
        </a:ln>
      </a:spPr>
      <a:bodyPr rtlCol="0" anchor="ctr"/>
      <a:lstStyle>
        <a:defPPr marL="112713" indent="-112713" algn="ctr">
          <a:buFont typeface="Arial" panose="020B0604020202020204" pitchFamily="34" charset="0"/>
          <a:buChar char="•"/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Template_ArialFont.pptx" id="{A75C7A08-14D8-432E-B7B9-110A21E737B0}" vid="{B4682B1C-3405-488F-8C14-B32BE91B52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2329</TotalTime>
  <Words>435</Words>
  <Application>Microsoft Office PowerPoint</Application>
  <PresentationFormat>Widescreen</PresentationFormat>
  <Paragraphs>85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Waste Impact Calculator: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 to the Waste Impact Calculator </vt:lpstr>
      <vt:lpstr>A change in perspective</vt:lpstr>
      <vt:lpstr>From managing solid waste…</vt:lpstr>
      <vt:lpstr>… to reducing impacts over the materials life cycle</vt:lpstr>
      <vt:lpstr>Waste Impact Calculator  bridges the gap</vt:lpstr>
      <vt:lpstr>Idea: use solid waste data to calculate impacts</vt:lpstr>
      <vt:lpstr>Here’s the basic idea</vt:lpstr>
      <vt:lpstr>Let’s try it!</vt:lpstr>
      <vt:lpstr>Important things to remember</vt:lpstr>
      <vt:lpstr>Solid waste represents &lt; half the impact of materials!</vt:lpstr>
      <vt:lpstr>The scale of non-waste accumulation can be astounding</vt:lpstr>
      <vt:lpstr>There are lots of ways to reduce the impacts of stuff</vt:lpstr>
      <vt:lpstr>Thanks!  Martin.Brown@state.or.us</vt:lpstr>
    </vt:vector>
  </TitlesOfParts>
  <Company>State of Oregon DEQ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MISTRY Minal</dc:creator>
  <cp:lastModifiedBy>BROWN Martin</cp:lastModifiedBy>
  <cp:revision>156</cp:revision>
  <cp:lastPrinted>2019-01-15T00:25:32Z</cp:lastPrinted>
  <dcterms:created xsi:type="dcterms:W3CDTF">2019-09-04T20:56:40Z</dcterms:created>
  <dcterms:modified xsi:type="dcterms:W3CDTF">2020-02-12T21:02:02Z</dcterms:modified>
</cp:coreProperties>
</file>